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68" r:id="rId2"/>
    <p:sldId id="289" r:id="rId3"/>
    <p:sldId id="257" r:id="rId4"/>
    <p:sldId id="281" r:id="rId5"/>
    <p:sldId id="269" r:id="rId6"/>
    <p:sldId id="274" r:id="rId7"/>
    <p:sldId id="277" r:id="rId8"/>
    <p:sldId id="276" r:id="rId9"/>
    <p:sldId id="270" r:id="rId10"/>
    <p:sldId id="271" r:id="rId11"/>
    <p:sldId id="272" r:id="rId12"/>
    <p:sldId id="273" r:id="rId13"/>
    <p:sldId id="280" r:id="rId14"/>
    <p:sldId id="282" r:id="rId15"/>
    <p:sldId id="283" r:id="rId16"/>
    <p:sldId id="28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0"/>
    <p:restoredTop sz="82024"/>
  </p:normalViewPr>
  <p:slideViewPr>
    <p:cSldViewPr snapToGrid="0">
      <p:cViewPr varScale="1">
        <p:scale>
          <a:sx n="106" d="100"/>
          <a:sy n="106" d="100"/>
        </p:scale>
        <p:origin x="13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0AB44-E5B7-3241-AC79-A4176096160C}" type="datetimeFigureOut">
              <a:rPr lang="en-US" smtClean="0"/>
              <a:t>12/7/22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6CCC3-B842-3344-A645-77CFC278A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8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6CCC3-B842-3344-A645-77CFC278A4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91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6CCC3-B842-3344-A645-77CFC278A4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10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6CCC3-B842-3344-A645-77CFC278A4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55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6CCC3-B842-3344-A645-77CFC278A4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392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6CCC3-B842-3344-A645-77CFC278A4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339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6CCC3-B842-3344-A645-77CFC278A4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1942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6CCC3-B842-3344-A645-77CFC278A4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677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6CCC3-B842-3344-A645-77CFC278A4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59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6CCC3-B842-3344-A645-77CFC278A4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75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6CCC3-B842-3344-A645-77CFC278A4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1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6CCC3-B842-3344-A645-77CFC278A4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92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6CCC3-B842-3344-A645-77CFC278A4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40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6CCC3-B842-3344-A645-77CFC278A4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35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6CCC3-B842-3344-A645-77CFC278A4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38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6CCC3-B842-3344-A645-77CFC278A4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28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6CCC3-B842-3344-A645-77CFC278A4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774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DB3E9-BF7E-DB1C-5DE9-873995182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3C1F4E-6ABF-366F-D83F-233A7C846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DEE64-0745-480C-891A-DDB2510CE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FD3F-A0AE-A846-ABC4-E279A782C34C}" type="datetimeFigureOut">
              <a:rPr lang="en-US" smtClean="0"/>
              <a:t>12/7/22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B39B3-CA37-6A31-A84C-869FE5DC4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E3C59-D162-C307-45B5-2C2AA5772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1B42-65B4-B14E-8C26-A9D2E8E81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75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679F2-845E-8F80-6C1B-EB579E32E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2790D9-EB7A-73C7-EDBF-C07D45B5C0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071C5D-1DD7-04EA-3410-6A54F164D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FD3F-A0AE-A846-ABC4-E279A782C34C}" type="datetimeFigureOut">
              <a:rPr lang="en-US" smtClean="0"/>
              <a:t>12/7/22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C9AAF-43CE-D5B5-E26F-40AF3D0CC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C4C44-9A91-DD19-293D-4E54DB2BC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1B42-65B4-B14E-8C26-A9D2E8E81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010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74EEAC-7035-A978-BD31-B906F1C6AB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49704F-7BB2-D211-8DE4-7070369E9B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E23F3-978A-B911-8E93-3107A745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FD3F-A0AE-A846-ABC4-E279A782C34C}" type="datetimeFigureOut">
              <a:rPr lang="en-US" smtClean="0"/>
              <a:t>12/7/22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7C2CE-FE3E-EE05-CA24-1F26EDADC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54707-CC03-DDE0-1B10-8A50DDF90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1B42-65B4-B14E-8C26-A9D2E8E81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6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0367A-1BF2-5805-22C3-00834F34C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22574-1454-F4A2-EA3E-F8FB29A9B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3AA74-E11D-85E3-799F-5ADC2310A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FD3F-A0AE-A846-ABC4-E279A782C34C}" type="datetimeFigureOut">
              <a:rPr lang="en-US" smtClean="0"/>
              <a:t>12/7/22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6FB5D-3828-9F0E-D9CA-DDE916218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B7823-E8B1-8EE1-4BAA-3A0C11814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1B42-65B4-B14E-8C26-A9D2E8E81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61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47847-C1C4-7304-0188-07E0174E0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C77EDA-553A-6F87-72D8-09A82C39C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2E34A-C9A6-3D07-A880-A09E5522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FD3F-A0AE-A846-ABC4-E279A782C34C}" type="datetimeFigureOut">
              <a:rPr lang="en-US" smtClean="0"/>
              <a:t>12/7/22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E1DD1-B9FB-FF90-75E7-CF88A11BF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38B47-1D9D-3433-8BE7-B2E5C3E7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1B42-65B4-B14E-8C26-A9D2E8E81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07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D03FF-B72F-AE61-96B5-89FF980B9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8085D-476F-3907-85E7-0180CFDDEC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FFECBC-55F6-F23A-41E0-C9DAC5543B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A1E796-71A9-ED7A-5FD4-01A221595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FD3F-A0AE-A846-ABC4-E279A782C34C}" type="datetimeFigureOut">
              <a:rPr lang="en-US" smtClean="0"/>
              <a:t>12/7/22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22EF22-8A74-9B81-2476-3BCCC7AB8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C4D2DA-36EB-6EA2-4FE1-289A0D654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1B42-65B4-B14E-8C26-A9D2E8E81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59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3B3C1-F3FB-C896-0A0D-056C68378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544983-C27A-9306-E3E6-CA646A71E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333E32-D8F0-4F74-22EB-4E981B780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C73183-0BA8-5A2F-63C3-277BF4A89F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241D74-0E43-A7C8-80DB-0084142FE0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7C73D9-CD09-4AAB-249B-FC70E7220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FD3F-A0AE-A846-ABC4-E279A782C34C}" type="datetimeFigureOut">
              <a:rPr lang="en-US" smtClean="0"/>
              <a:t>12/7/22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E55EB3-4E56-2119-029E-E5C921D7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78D8CF-57F6-BE57-C4E6-0783F956F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1B42-65B4-B14E-8C26-A9D2E8E81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818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6AC23-3678-AD53-FEC9-2E2520B82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3E6751-7088-6EFA-7B32-7FAEF7E1C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FD3F-A0AE-A846-ABC4-E279A782C34C}" type="datetimeFigureOut">
              <a:rPr lang="en-US" smtClean="0"/>
              <a:t>12/7/22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D4301E-5F57-20AD-5AD3-B7CBF629E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C8DDA9-F998-FC5E-768E-CA7EBEDE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1B42-65B4-B14E-8C26-A9D2E8E81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49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1A7941-0594-AE8D-D456-F3EDB2314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FD3F-A0AE-A846-ABC4-E279A782C34C}" type="datetimeFigureOut">
              <a:rPr lang="en-US" smtClean="0"/>
              <a:t>12/7/22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8F09B9-A0E2-C52A-B219-A5F5A145F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BF69E4-477F-C0E7-2782-CB0F114F7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1B42-65B4-B14E-8C26-A9D2E8E81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33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C681E-5640-9106-229B-5EC007619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A8F3E-FB22-C0CC-7D8F-5A2ADECDF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A74842-653B-7865-D668-991350D748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3D9FCC-783D-53C6-4CAF-25207D0E1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FD3F-A0AE-A846-ABC4-E279A782C34C}" type="datetimeFigureOut">
              <a:rPr lang="en-US" smtClean="0"/>
              <a:t>12/7/22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011E26-2A56-C8E2-8332-8EB1A088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8A161-2FC2-B502-241D-D42CE5389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1B42-65B4-B14E-8C26-A9D2E8E81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45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04D43-5C26-2B2C-74FD-08368EFCD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C73C2A-6C0E-072A-0F78-30B5AEAD12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5EA8A8-3FEF-5AC0-9CCB-180E52EA8E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F2DFC6-6875-AC27-D0CA-550BF3336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FD3F-A0AE-A846-ABC4-E279A782C34C}" type="datetimeFigureOut">
              <a:rPr lang="en-US" smtClean="0"/>
              <a:t>12/7/22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D02681-65E6-BA60-D4EF-86E41AE05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4FB07B-803C-83A3-7977-AFDDA7553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1B42-65B4-B14E-8C26-A9D2E8E81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1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A8F900-0E93-9694-A7F2-D7FE5CB94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91483-745A-C277-4FBE-9E7205F82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0EFDE-4FC7-1F5B-CD8D-F69C9D88FE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9FD3F-A0AE-A846-ABC4-E279A782C34C}" type="datetimeFigureOut">
              <a:rPr lang="en-US" smtClean="0"/>
              <a:t>12/7/22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B4314-4EBF-F70F-C83E-8BA3307A06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67469-32AF-2063-B09D-683F5A561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31B42-65B4-B14E-8C26-A9D2E8E81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4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5.jpeg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4.png"/><Relationship Id="rId10" Type="http://schemas.openxmlformats.org/officeDocument/2006/relationships/image" Target="../media/image27.emf"/><Relationship Id="rId4" Type="http://schemas.openxmlformats.org/officeDocument/2006/relationships/image" Target="../media/image2.emf"/><Relationship Id="rId9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6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59B44-CF77-F965-A585-95106211A4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0566" y="698643"/>
            <a:ext cx="6890536" cy="1818526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440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The Importance of Website </a:t>
            </a:r>
            <a:r>
              <a:rPr lang="en-US" sz="4400" dirty="0" err="1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Optimisation</a:t>
            </a:r>
            <a:endParaRPr lang="en-US" sz="4400" dirty="0">
              <a:solidFill>
                <a:schemeClr val="bg1"/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AF9590D-7FCA-E6EF-E2DE-DC9FA434EF7E}"/>
              </a:ext>
            </a:extLst>
          </p:cNvPr>
          <p:cNvSpPr txBox="1">
            <a:spLocks/>
          </p:cNvSpPr>
          <p:nvPr/>
        </p:nvSpPr>
        <p:spPr>
          <a:xfrm>
            <a:off x="1020566" y="2863748"/>
            <a:ext cx="5328864" cy="484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000" spc="600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THANOS PANOGIOTIDIS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50F132-5087-56F5-05DE-26555771B78D}"/>
              </a:ext>
            </a:extLst>
          </p:cNvPr>
          <p:cNvSpPr/>
          <p:nvPr/>
        </p:nvSpPr>
        <p:spPr>
          <a:xfrm>
            <a:off x="1150706" y="3694453"/>
            <a:ext cx="97604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7CEA21-4098-72E4-182C-3C1341A056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706" y="5651502"/>
            <a:ext cx="636997" cy="63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8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273F0-B3EB-7678-FB5B-A2BC15602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Why </a:t>
            </a:r>
            <a:r>
              <a:rPr lang="en-US" sz="3600" dirty="0" err="1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optimise</a:t>
            </a:r>
            <a:r>
              <a:rPr lang="en-US" sz="360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BA9E43-E9CE-2C75-01D0-626825DC8B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7057" y="6289979"/>
            <a:ext cx="318497" cy="31849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65B13F5-C94A-876D-86F0-5322F1DA542B}"/>
              </a:ext>
            </a:extLst>
          </p:cNvPr>
          <p:cNvSpPr txBox="1">
            <a:spLocks/>
          </p:cNvSpPr>
          <p:nvPr/>
        </p:nvSpPr>
        <p:spPr>
          <a:xfrm>
            <a:off x="1801402" y="1617771"/>
            <a:ext cx="8589196" cy="484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spc="600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WILL VISITORS KNOW THE DIFFERENCE?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5065792-7899-1F67-1620-91C453E8CA93}"/>
              </a:ext>
            </a:extLst>
          </p:cNvPr>
          <p:cNvSpPr txBox="1">
            <a:spLocks/>
          </p:cNvSpPr>
          <p:nvPr/>
        </p:nvSpPr>
        <p:spPr>
          <a:xfrm>
            <a:off x="1396217" y="3603051"/>
            <a:ext cx="2853434" cy="67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chemeClr val="bg1">
                  <a:lumMod val="50000"/>
                </a:schemeClr>
              </a:buClr>
              <a:buSzPct val="65000"/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Speed</a:t>
            </a:r>
          </a:p>
          <a:p>
            <a:pPr marL="0" indent="0" algn="ctr">
              <a:lnSpc>
                <a:spcPct val="100000"/>
              </a:lnSpc>
              <a:buClr>
                <a:schemeClr val="bg1">
                  <a:lumMod val="50000"/>
                </a:schemeClr>
              </a:buClr>
              <a:buSzPct val="65000"/>
              <a:buFont typeface="Arial" panose="020B0604020202020204" pitchFamily="34" charset="0"/>
              <a:buNone/>
            </a:pPr>
            <a:endParaRPr lang="en-US" sz="2000" dirty="0">
              <a:solidFill>
                <a:schemeClr val="bg1"/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DA0BFB4-F7F5-E3C7-5F2F-C54F59C66734}"/>
              </a:ext>
            </a:extLst>
          </p:cNvPr>
          <p:cNvSpPr txBox="1">
            <a:spLocks/>
          </p:cNvSpPr>
          <p:nvPr/>
        </p:nvSpPr>
        <p:spPr>
          <a:xfrm>
            <a:off x="4669283" y="3603051"/>
            <a:ext cx="2853434" cy="67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chemeClr val="bg1">
                  <a:lumMod val="50000"/>
                </a:schemeClr>
              </a:buClr>
              <a:buSzPct val="65000"/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User Experience</a:t>
            </a:r>
          </a:p>
          <a:p>
            <a:pPr marL="0" indent="0" algn="ctr">
              <a:lnSpc>
                <a:spcPct val="100000"/>
              </a:lnSpc>
              <a:buClr>
                <a:schemeClr val="bg1">
                  <a:lumMod val="50000"/>
                </a:schemeClr>
              </a:buClr>
              <a:buSzPct val="65000"/>
              <a:buFont typeface="Arial" panose="020B0604020202020204" pitchFamily="34" charset="0"/>
              <a:buNone/>
            </a:pPr>
            <a:endParaRPr lang="en-US" sz="2000" dirty="0">
              <a:solidFill>
                <a:schemeClr val="bg1"/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10731D7-6575-166A-208A-970B63B8759C}"/>
              </a:ext>
            </a:extLst>
          </p:cNvPr>
          <p:cNvSpPr txBox="1">
            <a:spLocks/>
          </p:cNvSpPr>
          <p:nvPr/>
        </p:nvSpPr>
        <p:spPr>
          <a:xfrm>
            <a:off x="7942349" y="3603051"/>
            <a:ext cx="2853434" cy="67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chemeClr val="bg1">
                  <a:lumMod val="50000"/>
                </a:schemeClr>
              </a:buClr>
              <a:buSzPct val="65000"/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Response Time</a:t>
            </a:r>
          </a:p>
          <a:p>
            <a:pPr marL="0" indent="0" algn="ctr">
              <a:lnSpc>
                <a:spcPct val="100000"/>
              </a:lnSpc>
              <a:buClr>
                <a:schemeClr val="bg1">
                  <a:lumMod val="50000"/>
                </a:schemeClr>
              </a:buClr>
              <a:buSzPct val="65000"/>
              <a:buFont typeface="Arial" panose="020B0604020202020204" pitchFamily="34" charset="0"/>
              <a:buNone/>
            </a:pPr>
            <a:endParaRPr lang="en-US" sz="2000" dirty="0">
              <a:solidFill>
                <a:schemeClr val="bg1"/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ACA7D9D-62E2-E021-1E8F-995E3B146250}"/>
              </a:ext>
            </a:extLst>
          </p:cNvPr>
          <p:cNvSpPr txBox="1">
            <a:spLocks/>
          </p:cNvSpPr>
          <p:nvPr/>
        </p:nvSpPr>
        <p:spPr>
          <a:xfrm>
            <a:off x="2975437" y="5618980"/>
            <a:ext cx="2853434" cy="67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chemeClr val="bg1">
                  <a:lumMod val="50000"/>
                </a:schemeClr>
              </a:buClr>
              <a:buSzPct val="65000"/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Readability</a:t>
            </a:r>
          </a:p>
          <a:p>
            <a:pPr marL="0" indent="0" algn="ctr">
              <a:lnSpc>
                <a:spcPct val="100000"/>
              </a:lnSpc>
              <a:buClr>
                <a:schemeClr val="bg1">
                  <a:lumMod val="50000"/>
                </a:schemeClr>
              </a:buClr>
              <a:buSzPct val="65000"/>
              <a:buFont typeface="Arial" panose="020B0604020202020204" pitchFamily="34" charset="0"/>
              <a:buNone/>
            </a:pPr>
            <a:endParaRPr lang="en-US" sz="2000" dirty="0">
              <a:solidFill>
                <a:schemeClr val="bg1"/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8BE4300-A115-585A-D9BF-ABAFC5C9ABEA}"/>
              </a:ext>
            </a:extLst>
          </p:cNvPr>
          <p:cNvSpPr txBox="1">
            <a:spLocks/>
          </p:cNvSpPr>
          <p:nvPr/>
        </p:nvSpPr>
        <p:spPr>
          <a:xfrm>
            <a:off x="6248503" y="5618980"/>
            <a:ext cx="2853434" cy="67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chemeClr val="bg1">
                  <a:lumMod val="50000"/>
                </a:schemeClr>
              </a:buClr>
              <a:buSzPct val="65000"/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Accessibility</a:t>
            </a:r>
          </a:p>
          <a:p>
            <a:pPr marL="0" indent="0" algn="ctr">
              <a:lnSpc>
                <a:spcPct val="100000"/>
              </a:lnSpc>
              <a:buClr>
                <a:schemeClr val="bg1">
                  <a:lumMod val="50000"/>
                </a:schemeClr>
              </a:buClr>
              <a:buSzPct val="65000"/>
              <a:buFont typeface="Arial" panose="020B0604020202020204" pitchFamily="34" charset="0"/>
              <a:buNone/>
            </a:pPr>
            <a:endParaRPr lang="en-US" sz="2000" dirty="0">
              <a:solidFill>
                <a:schemeClr val="bg1"/>
              </a:solidFill>
              <a:latin typeface="Poppins Light" pitchFamily="2" charset="77"/>
              <a:cs typeface="Poppins Light" pitchFamily="2" charset="77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3874618-065F-0FA7-4041-1F959213FFF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alphaModFix amt="35000"/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195"/>
          <a:stretch/>
        </p:blipFill>
        <p:spPr>
          <a:xfrm rot="10800000">
            <a:off x="-1" y="4047682"/>
            <a:ext cx="3318553" cy="281031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8BB5113-8D3D-3C75-6371-2D9771A443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4153" y="2683758"/>
            <a:ext cx="914400" cy="635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204EDBB-5F76-9DA8-C44E-235A927468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7850" y="2569458"/>
            <a:ext cx="876300" cy="8636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3022009-049A-8A19-2C4A-30BAE9C022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88922" y="2611643"/>
            <a:ext cx="762000" cy="7747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5E62263-C517-68BC-8DC7-B5FFF96A23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7724" y="4843876"/>
            <a:ext cx="1168400" cy="4445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518624D-32D5-303D-2B1E-9CA8344DA15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75170" y="4622078"/>
            <a:ext cx="8001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1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10" grpId="0"/>
      <p:bldP spid="12" grpId="0"/>
      <p:bldP spid="15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9613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129060F-F0AD-4848-BF38-3FD23A8CB4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2899" y="2007857"/>
            <a:ext cx="4863102" cy="41507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FE1DD5D-8BA0-6685-8834-3759FF97B914}"/>
              </a:ext>
            </a:extLst>
          </p:cNvPr>
          <p:cNvSpPr/>
          <p:nvPr/>
        </p:nvSpPr>
        <p:spPr>
          <a:xfrm>
            <a:off x="6229564" y="2013734"/>
            <a:ext cx="4863101" cy="4150759"/>
          </a:xfrm>
          <a:prstGeom prst="rect">
            <a:avLst/>
          </a:prstGeom>
          <a:noFill/>
          <a:ln w="19050"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67B339D-70BF-4B57-DB73-53D0F4D54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706" y="500062"/>
            <a:ext cx="7510409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1C1C1C"/>
                </a:solidFill>
                <a:latin typeface="Poppins Light" pitchFamily="2" charset="77"/>
                <a:cs typeface="Poppins Light" pitchFamily="2" charset="77"/>
              </a:rPr>
              <a:t>What to </a:t>
            </a:r>
            <a:r>
              <a:rPr lang="en-US" sz="3600" dirty="0" err="1">
                <a:solidFill>
                  <a:srgbClr val="1C1C1C"/>
                </a:solidFill>
                <a:latin typeface="Poppins Light" pitchFamily="2" charset="77"/>
                <a:cs typeface="Poppins Light" pitchFamily="2" charset="77"/>
              </a:rPr>
              <a:t>optimise</a:t>
            </a:r>
            <a:r>
              <a:rPr lang="en-US" sz="3600" dirty="0">
                <a:solidFill>
                  <a:srgbClr val="1C1C1C"/>
                </a:solidFill>
                <a:latin typeface="Poppins Light" pitchFamily="2" charset="77"/>
                <a:cs typeface="Poppins Light" pitchFamily="2" charset="77"/>
              </a:rPr>
              <a:t> and how?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B598A0F-DE27-0067-0B70-1A02797FE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6947" y="3814591"/>
            <a:ext cx="3935003" cy="195444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Clr>
                <a:srgbClr val="1C1C1C"/>
              </a:buClr>
              <a:buSzPct val="65000"/>
              <a:buNone/>
            </a:pPr>
            <a:r>
              <a:rPr lang="en-US" sz="200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Images</a:t>
            </a:r>
          </a:p>
          <a:p>
            <a:pPr marL="0" indent="0" algn="ctr">
              <a:lnSpc>
                <a:spcPct val="100000"/>
              </a:lnSpc>
              <a:buClr>
                <a:srgbClr val="1C1C1C"/>
              </a:buClr>
              <a:buSzPct val="65000"/>
              <a:buNone/>
            </a:pPr>
            <a:r>
              <a:rPr lang="en-US" sz="200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Videos</a:t>
            </a:r>
          </a:p>
          <a:p>
            <a:pPr marL="0" indent="0" algn="ctr">
              <a:lnSpc>
                <a:spcPct val="100000"/>
              </a:lnSpc>
              <a:buClr>
                <a:srgbClr val="1C1C1C"/>
              </a:buClr>
              <a:buSzPct val="65000"/>
              <a:buNone/>
            </a:pPr>
            <a:r>
              <a:rPr lang="en-US" sz="200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Content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D39779-7AB5-0E3A-4C2F-3FAFC46CCD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7056" y="6289978"/>
            <a:ext cx="318498" cy="3184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F59F1-BF0C-02A5-05AD-09F5C550A648}"/>
              </a:ext>
            </a:extLst>
          </p:cNvPr>
          <p:cNvSpPr txBox="1">
            <a:spLocks/>
          </p:cNvSpPr>
          <p:nvPr/>
        </p:nvSpPr>
        <p:spPr>
          <a:xfrm>
            <a:off x="6750120" y="3814591"/>
            <a:ext cx="3821986" cy="1954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rgbClr val="1C1C1C"/>
              </a:buClr>
              <a:buSzPct val="65000"/>
              <a:buNone/>
            </a:pPr>
            <a:r>
              <a:rPr lang="en-US" sz="2000" dirty="0">
                <a:solidFill>
                  <a:srgbClr val="1C1C1C"/>
                </a:solidFill>
                <a:latin typeface="Poppins Light" pitchFamily="2" charset="77"/>
                <a:cs typeface="Poppins Light" pitchFamily="2" charset="77"/>
              </a:rPr>
              <a:t>Theme Files</a:t>
            </a:r>
          </a:p>
          <a:p>
            <a:pPr marL="0" indent="0" algn="ctr">
              <a:lnSpc>
                <a:spcPct val="100000"/>
              </a:lnSpc>
              <a:buClr>
                <a:srgbClr val="1C1C1C"/>
              </a:buClr>
              <a:buSzPct val="65000"/>
              <a:buNone/>
            </a:pPr>
            <a:r>
              <a:rPr lang="en-US" sz="2000" dirty="0">
                <a:solidFill>
                  <a:srgbClr val="1C1C1C"/>
                </a:solidFill>
                <a:latin typeface="Poppins Light" pitchFamily="2" charset="77"/>
                <a:cs typeface="Poppins Light" pitchFamily="2" charset="77"/>
              </a:rPr>
              <a:t>PHP &amp; CSS Files</a:t>
            </a:r>
          </a:p>
          <a:p>
            <a:pPr marL="0" indent="0" algn="ctr">
              <a:lnSpc>
                <a:spcPct val="100000"/>
              </a:lnSpc>
              <a:buClr>
                <a:srgbClr val="1C1C1C"/>
              </a:buClr>
              <a:buSzPct val="65000"/>
              <a:buNone/>
            </a:pPr>
            <a:r>
              <a:rPr lang="en-US" sz="2000" dirty="0">
                <a:solidFill>
                  <a:srgbClr val="1C1C1C"/>
                </a:solidFill>
                <a:latin typeface="Poppins Light" pitchFamily="2" charset="77"/>
                <a:cs typeface="Poppins Light" pitchFamily="2" charset="77"/>
              </a:rPr>
              <a:t>Server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65AABFA-6538-5244-2FEA-1ABCA4CB0D3C}"/>
              </a:ext>
            </a:extLst>
          </p:cNvPr>
          <p:cNvSpPr txBox="1">
            <a:spLocks/>
          </p:cNvSpPr>
          <p:nvPr/>
        </p:nvSpPr>
        <p:spPr>
          <a:xfrm>
            <a:off x="1696948" y="2694299"/>
            <a:ext cx="3935002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800" spc="600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WHAT YOU CAN OPTIMISE</a:t>
            </a:r>
          </a:p>
          <a:p>
            <a:pPr>
              <a:lnSpc>
                <a:spcPct val="100000"/>
              </a:lnSpc>
            </a:pPr>
            <a:r>
              <a:rPr lang="en-US" sz="1800" spc="600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YOURSELF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FDFBE82-F05B-6E62-EF04-67FF60E6C60F}"/>
              </a:ext>
            </a:extLst>
          </p:cNvPr>
          <p:cNvSpPr txBox="1">
            <a:spLocks/>
          </p:cNvSpPr>
          <p:nvPr/>
        </p:nvSpPr>
        <p:spPr>
          <a:xfrm>
            <a:off x="6673064" y="2694299"/>
            <a:ext cx="39760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800" spc="600" dirty="0">
                <a:solidFill>
                  <a:srgbClr val="1C1C1C"/>
                </a:solidFill>
                <a:latin typeface="Poppins Medium" pitchFamily="2" charset="77"/>
                <a:cs typeface="Poppins Medium" pitchFamily="2" charset="77"/>
              </a:rPr>
              <a:t>WHAT YOUR WEBSITE PROFESSIONAL CAN OPTIMISE FOR YOU</a:t>
            </a:r>
          </a:p>
        </p:txBody>
      </p:sp>
    </p:spTree>
    <p:extLst>
      <p:ext uri="{BB962C8B-B14F-4D97-AF65-F5344CB8AC3E}">
        <p14:creationId xmlns:p14="http://schemas.microsoft.com/office/powerpoint/2010/main" val="66082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build="p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9613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908679-865C-0095-946D-F421FFA772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9562" y="2007857"/>
            <a:ext cx="4863102" cy="41507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F945612-D69C-2668-E1F5-6A3CC51CC65F}"/>
              </a:ext>
            </a:extLst>
          </p:cNvPr>
          <p:cNvSpPr/>
          <p:nvPr/>
        </p:nvSpPr>
        <p:spPr>
          <a:xfrm>
            <a:off x="1232899" y="2013735"/>
            <a:ext cx="4863101" cy="4150759"/>
          </a:xfrm>
          <a:prstGeom prst="rect">
            <a:avLst/>
          </a:prstGeom>
          <a:noFill/>
          <a:ln w="19050"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67B339D-70BF-4B57-DB73-53D0F4D54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706" y="500062"/>
            <a:ext cx="7510409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1C1C1C"/>
                </a:solidFill>
                <a:latin typeface="Poppins Light" pitchFamily="2" charset="77"/>
                <a:cs typeface="Poppins Light" pitchFamily="2" charset="77"/>
              </a:rPr>
              <a:t>What to </a:t>
            </a:r>
            <a:r>
              <a:rPr lang="en-US" sz="3600" dirty="0" err="1">
                <a:solidFill>
                  <a:srgbClr val="1C1C1C"/>
                </a:solidFill>
                <a:latin typeface="Poppins Light" pitchFamily="2" charset="77"/>
                <a:cs typeface="Poppins Light" pitchFamily="2" charset="77"/>
              </a:rPr>
              <a:t>optimise</a:t>
            </a:r>
            <a:r>
              <a:rPr lang="en-US" sz="3600" dirty="0">
                <a:solidFill>
                  <a:srgbClr val="1C1C1C"/>
                </a:solidFill>
                <a:latin typeface="Poppins Light" pitchFamily="2" charset="77"/>
                <a:cs typeface="Poppins Light" pitchFamily="2" charset="77"/>
              </a:rPr>
              <a:t> and how?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B598A0F-DE27-0067-0B70-1A02797FE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6947" y="3814591"/>
            <a:ext cx="3935003" cy="195444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Clr>
                <a:srgbClr val="1C1C1C"/>
              </a:buClr>
              <a:buSzPct val="65000"/>
              <a:buNone/>
            </a:pPr>
            <a:r>
              <a:rPr lang="en-US" sz="2000" dirty="0">
                <a:solidFill>
                  <a:srgbClr val="1C1C1C"/>
                </a:solidFill>
                <a:latin typeface="Poppins Light" pitchFamily="2" charset="77"/>
                <a:cs typeface="Poppins Light" pitchFamily="2" charset="77"/>
              </a:rPr>
              <a:t>Images</a:t>
            </a:r>
          </a:p>
          <a:p>
            <a:pPr marL="0" indent="0" algn="ctr">
              <a:lnSpc>
                <a:spcPct val="100000"/>
              </a:lnSpc>
              <a:buClr>
                <a:srgbClr val="1C1C1C"/>
              </a:buClr>
              <a:buSzPct val="65000"/>
              <a:buNone/>
            </a:pPr>
            <a:r>
              <a:rPr lang="en-US" sz="2000" dirty="0">
                <a:solidFill>
                  <a:srgbClr val="1C1C1C"/>
                </a:solidFill>
                <a:latin typeface="Poppins Light" pitchFamily="2" charset="77"/>
                <a:cs typeface="Poppins Light" pitchFamily="2" charset="77"/>
              </a:rPr>
              <a:t>Videos</a:t>
            </a:r>
          </a:p>
          <a:p>
            <a:pPr marL="0" indent="0" algn="ctr">
              <a:lnSpc>
                <a:spcPct val="100000"/>
              </a:lnSpc>
              <a:buClr>
                <a:srgbClr val="1C1C1C"/>
              </a:buClr>
              <a:buSzPct val="65000"/>
              <a:buNone/>
            </a:pPr>
            <a:r>
              <a:rPr lang="en-US" sz="2000" dirty="0">
                <a:solidFill>
                  <a:srgbClr val="1C1C1C"/>
                </a:solidFill>
                <a:latin typeface="Poppins Light" pitchFamily="2" charset="77"/>
                <a:cs typeface="Poppins Light" pitchFamily="2" charset="77"/>
              </a:rPr>
              <a:t>Content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D39779-7AB5-0E3A-4C2F-3FAFC46CCD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7056" y="6289978"/>
            <a:ext cx="318498" cy="3184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F59F1-BF0C-02A5-05AD-09F5C550A648}"/>
              </a:ext>
            </a:extLst>
          </p:cNvPr>
          <p:cNvSpPr txBox="1">
            <a:spLocks/>
          </p:cNvSpPr>
          <p:nvPr/>
        </p:nvSpPr>
        <p:spPr>
          <a:xfrm>
            <a:off x="6750120" y="3814591"/>
            <a:ext cx="3821986" cy="1954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ct val="65000"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 Light" pitchFamily="2" charset="77"/>
                <a:ea typeface="+mn-ea"/>
                <a:cs typeface="Poppins Light" pitchFamily="2" charset="77"/>
              </a:rPr>
              <a:t>Theme Files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ct val="65000"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 Light" pitchFamily="2" charset="77"/>
                <a:ea typeface="+mn-ea"/>
                <a:cs typeface="Poppins Light" pitchFamily="2" charset="77"/>
              </a:rPr>
              <a:t>PHP &amp; CSS Files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ct val="65000"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 Light" pitchFamily="2" charset="77"/>
                <a:ea typeface="+mn-ea"/>
                <a:cs typeface="Poppins Light" pitchFamily="2" charset="77"/>
              </a:rPr>
              <a:t>Server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65AABFA-6538-5244-2FEA-1ABCA4CB0D3C}"/>
              </a:ext>
            </a:extLst>
          </p:cNvPr>
          <p:cNvSpPr txBox="1">
            <a:spLocks/>
          </p:cNvSpPr>
          <p:nvPr/>
        </p:nvSpPr>
        <p:spPr>
          <a:xfrm>
            <a:off x="1696948" y="2694299"/>
            <a:ext cx="3935002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60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Poppins Medium" pitchFamily="2" charset="77"/>
                <a:ea typeface="+mj-ea"/>
                <a:cs typeface="Poppins Medium" pitchFamily="2" charset="77"/>
              </a:rPr>
              <a:t>WHAT YOU CAN OPTIMISE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60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Poppins Medium" pitchFamily="2" charset="77"/>
                <a:ea typeface="+mj-ea"/>
                <a:cs typeface="Poppins Medium" pitchFamily="2" charset="77"/>
              </a:rPr>
              <a:t>YOURSELF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FDFBE82-F05B-6E62-EF04-67FF60E6C60F}"/>
              </a:ext>
            </a:extLst>
          </p:cNvPr>
          <p:cNvSpPr txBox="1">
            <a:spLocks/>
          </p:cNvSpPr>
          <p:nvPr/>
        </p:nvSpPr>
        <p:spPr>
          <a:xfrm>
            <a:off x="6673064" y="2694299"/>
            <a:ext cx="39760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 Medium" pitchFamily="2" charset="77"/>
                <a:ea typeface="+mj-ea"/>
                <a:cs typeface="Poppins Medium" pitchFamily="2" charset="77"/>
              </a:rPr>
              <a:t>WHAT YOUR WEBSITE PROFESSIONAL CAN OPTIMISE FOR YOU</a:t>
            </a:r>
          </a:p>
        </p:txBody>
      </p:sp>
    </p:spTree>
    <p:extLst>
      <p:ext uri="{BB962C8B-B14F-4D97-AF65-F5344CB8AC3E}">
        <p14:creationId xmlns:p14="http://schemas.microsoft.com/office/powerpoint/2010/main" val="349457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5B856E5-8410-0047-26FA-5C45FB383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1C1C1C"/>
                </a:solidFill>
                <a:latin typeface="Poppins Light" pitchFamily="2" charset="77"/>
                <a:cs typeface="Poppins Light" pitchFamily="2" charset="77"/>
              </a:rPr>
              <a:t>Design vs Page Speed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5CE9A7-639A-5A61-A664-B5F59501DD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7056" y="6289978"/>
            <a:ext cx="318498" cy="31849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6DEBED5-A7F5-019B-455C-518CE04FDD52}"/>
              </a:ext>
            </a:extLst>
          </p:cNvPr>
          <p:cNvSpPr txBox="1">
            <a:spLocks/>
          </p:cNvSpPr>
          <p:nvPr/>
        </p:nvSpPr>
        <p:spPr>
          <a:xfrm>
            <a:off x="1801402" y="1617771"/>
            <a:ext cx="8589196" cy="484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spc="600" dirty="0">
                <a:solidFill>
                  <a:schemeClr val="bg1">
                    <a:lumMod val="50000"/>
                  </a:schemeClr>
                </a:solidFill>
                <a:latin typeface="Poppins Medium" pitchFamily="2" charset="77"/>
                <a:cs typeface="Poppins Medium" pitchFamily="2" charset="77"/>
              </a:rPr>
              <a:t>IT’S ALL ABOUT BALANCE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27342-0B19-7617-8FC2-2B7D93B3B63B}"/>
              </a:ext>
            </a:extLst>
          </p:cNvPr>
          <p:cNvSpPr txBox="1">
            <a:spLocks/>
          </p:cNvSpPr>
          <p:nvPr/>
        </p:nvSpPr>
        <p:spPr>
          <a:xfrm>
            <a:off x="1123949" y="4644290"/>
            <a:ext cx="3292929" cy="669420"/>
          </a:xfrm>
          <a:prstGeom prst="rect">
            <a:avLst/>
          </a:prstGeom>
          <a:solidFill>
            <a:schemeClr val="bg2"/>
          </a:solidFill>
        </p:spPr>
        <p:txBody>
          <a:bodyPr vert="horz" lIns="180000" tIns="180000" rIns="180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chemeClr val="bg1">
                  <a:lumMod val="50000"/>
                </a:schemeClr>
              </a:buClr>
              <a:buSzPct val="65000"/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1C1C1C"/>
                </a:solidFill>
                <a:latin typeface="Poppins Light" pitchFamily="2" charset="77"/>
                <a:cs typeface="Poppins Light" pitchFamily="2" charset="77"/>
              </a:rPr>
              <a:t>High Quality Images</a:t>
            </a: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4C75D599-555B-DC9E-9EDF-078EA3C117D4}"/>
              </a:ext>
            </a:extLst>
          </p:cNvPr>
          <p:cNvSpPr/>
          <p:nvPr/>
        </p:nvSpPr>
        <p:spPr>
          <a:xfrm>
            <a:off x="5253717" y="5405789"/>
            <a:ext cx="1684565" cy="1452211"/>
          </a:xfrm>
          <a:prstGeom prst="triangle">
            <a:avLst/>
          </a:prstGeom>
          <a:solidFill>
            <a:srgbClr val="CCCCCC"/>
          </a:solidFill>
          <a:ln w="38100"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0549DEE-8677-41F8-BFB4-FE57292B9E0B}"/>
              </a:ext>
            </a:extLst>
          </p:cNvPr>
          <p:cNvSpPr txBox="1">
            <a:spLocks/>
          </p:cNvSpPr>
          <p:nvPr/>
        </p:nvSpPr>
        <p:spPr>
          <a:xfrm>
            <a:off x="7775120" y="4529987"/>
            <a:ext cx="3292929" cy="669420"/>
          </a:xfrm>
          <a:prstGeom prst="rect">
            <a:avLst/>
          </a:prstGeom>
          <a:solidFill>
            <a:schemeClr val="bg2"/>
          </a:solidFill>
        </p:spPr>
        <p:txBody>
          <a:bodyPr vert="horz" lIns="180000" tIns="180000" rIns="180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chemeClr val="bg1">
                  <a:lumMod val="50000"/>
                </a:schemeClr>
              </a:buClr>
              <a:buSzPct val="65000"/>
              <a:buFont typeface="Arial" panose="020B0604020202020204" pitchFamily="34" charset="0"/>
              <a:buNone/>
            </a:pPr>
            <a:r>
              <a:rPr lang="en-US" sz="2000" dirty="0" err="1">
                <a:solidFill>
                  <a:srgbClr val="1C1C1C"/>
                </a:solidFill>
                <a:latin typeface="Poppins Light" pitchFamily="2" charset="77"/>
                <a:cs typeface="Poppins Light" pitchFamily="2" charset="77"/>
              </a:rPr>
              <a:t>Optimised</a:t>
            </a:r>
            <a:r>
              <a:rPr lang="en-US" sz="2000" dirty="0">
                <a:solidFill>
                  <a:srgbClr val="1C1C1C"/>
                </a:solidFill>
                <a:latin typeface="Poppins Light" pitchFamily="2" charset="77"/>
                <a:cs typeface="Poppins Light" pitchFamily="2" charset="77"/>
              </a:rPr>
              <a:t> Images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1738410-A35E-A665-F752-21D09A0E976C}"/>
              </a:ext>
            </a:extLst>
          </p:cNvPr>
          <p:cNvSpPr txBox="1">
            <a:spLocks/>
          </p:cNvSpPr>
          <p:nvPr/>
        </p:nvSpPr>
        <p:spPr>
          <a:xfrm>
            <a:off x="1325335" y="3930607"/>
            <a:ext cx="3292929" cy="669420"/>
          </a:xfrm>
          <a:prstGeom prst="rect">
            <a:avLst/>
          </a:prstGeom>
          <a:solidFill>
            <a:schemeClr val="bg2"/>
          </a:solidFill>
        </p:spPr>
        <p:txBody>
          <a:bodyPr vert="horz" lIns="180000" tIns="180000" rIns="180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chemeClr val="bg1">
                  <a:lumMod val="50000"/>
                </a:schemeClr>
              </a:buClr>
              <a:buSzPct val="65000"/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1C1C1C"/>
                </a:solidFill>
                <a:latin typeface="Poppins Light" pitchFamily="2" charset="77"/>
                <a:cs typeface="Poppins Light" pitchFamily="2" charset="77"/>
              </a:rPr>
              <a:t>Videos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13165F8-5715-599C-4993-6AF946FE547C}"/>
              </a:ext>
            </a:extLst>
          </p:cNvPr>
          <p:cNvSpPr txBox="1">
            <a:spLocks/>
          </p:cNvSpPr>
          <p:nvPr/>
        </p:nvSpPr>
        <p:spPr>
          <a:xfrm>
            <a:off x="7459435" y="3811580"/>
            <a:ext cx="3292929" cy="669420"/>
          </a:xfrm>
          <a:prstGeom prst="rect">
            <a:avLst/>
          </a:prstGeom>
          <a:solidFill>
            <a:schemeClr val="bg2"/>
          </a:solidFill>
        </p:spPr>
        <p:txBody>
          <a:bodyPr vert="horz" lIns="180000" tIns="180000" rIns="180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chemeClr val="bg1">
                  <a:lumMod val="50000"/>
                </a:schemeClr>
              </a:buClr>
              <a:buSzPct val="65000"/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1C1C1C"/>
                </a:solidFill>
                <a:latin typeface="Poppins Light" pitchFamily="2" charset="77"/>
                <a:cs typeface="Poppins Light" pitchFamily="2" charset="77"/>
              </a:rPr>
              <a:t> Compressed Videos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A4F00C7-F474-90DB-4387-EC5DFC7C4A17}"/>
              </a:ext>
            </a:extLst>
          </p:cNvPr>
          <p:cNvSpPr txBox="1">
            <a:spLocks/>
          </p:cNvSpPr>
          <p:nvPr/>
        </p:nvSpPr>
        <p:spPr>
          <a:xfrm>
            <a:off x="1050469" y="3116760"/>
            <a:ext cx="3292929" cy="669420"/>
          </a:xfrm>
          <a:prstGeom prst="rect">
            <a:avLst/>
          </a:prstGeom>
          <a:solidFill>
            <a:schemeClr val="bg2"/>
          </a:solidFill>
        </p:spPr>
        <p:txBody>
          <a:bodyPr vert="horz" lIns="180000" tIns="180000" rIns="180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chemeClr val="bg1">
                  <a:lumMod val="50000"/>
                </a:schemeClr>
              </a:buClr>
              <a:buSzPct val="65000"/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1C1C1C"/>
                </a:solidFill>
                <a:latin typeface="Poppins Light" pitchFamily="2" charset="77"/>
                <a:cs typeface="Poppins Light" pitchFamily="2" charset="77"/>
              </a:rPr>
              <a:t>Long Pages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410C5F7-50B0-B88C-8564-6FB7B59163F2}"/>
              </a:ext>
            </a:extLst>
          </p:cNvPr>
          <p:cNvSpPr txBox="1">
            <a:spLocks/>
          </p:cNvSpPr>
          <p:nvPr/>
        </p:nvSpPr>
        <p:spPr>
          <a:xfrm>
            <a:off x="7926164" y="3097839"/>
            <a:ext cx="3292929" cy="669420"/>
          </a:xfrm>
          <a:prstGeom prst="rect">
            <a:avLst/>
          </a:prstGeom>
          <a:solidFill>
            <a:schemeClr val="bg2"/>
          </a:solidFill>
        </p:spPr>
        <p:txBody>
          <a:bodyPr vert="horz" lIns="180000" tIns="180000" rIns="180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chemeClr val="bg1">
                  <a:lumMod val="50000"/>
                </a:schemeClr>
              </a:buClr>
              <a:buSzPct val="65000"/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1C1C1C"/>
                </a:solidFill>
                <a:latin typeface="Poppins Light" pitchFamily="2" charset="77"/>
                <a:cs typeface="Poppins Light" pitchFamily="2" charset="77"/>
              </a:rPr>
              <a:t>Multiple Pages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85B2DDF-200C-763A-BFC7-8B5C2D73BB0E}"/>
              </a:ext>
            </a:extLst>
          </p:cNvPr>
          <p:cNvSpPr txBox="1">
            <a:spLocks/>
          </p:cNvSpPr>
          <p:nvPr/>
        </p:nvSpPr>
        <p:spPr>
          <a:xfrm>
            <a:off x="1325334" y="2405326"/>
            <a:ext cx="3292929" cy="669420"/>
          </a:xfrm>
          <a:prstGeom prst="rect">
            <a:avLst/>
          </a:prstGeom>
          <a:solidFill>
            <a:schemeClr val="bg2"/>
          </a:solidFill>
        </p:spPr>
        <p:txBody>
          <a:bodyPr vert="horz" lIns="180000" tIns="180000" rIns="180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chemeClr val="bg1">
                  <a:lumMod val="50000"/>
                </a:schemeClr>
              </a:buClr>
              <a:buSzPct val="65000"/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1C1C1C"/>
                </a:solidFill>
                <a:latin typeface="Poppins Light" pitchFamily="2" charset="77"/>
                <a:cs typeface="Poppins Light" pitchFamily="2" charset="77"/>
              </a:rPr>
              <a:t>Heavy </a:t>
            </a:r>
            <a:r>
              <a:rPr lang="en-US" sz="2000" dirty="0" err="1">
                <a:solidFill>
                  <a:srgbClr val="1C1C1C"/>
                </a:solidFill>
                <a:latin typeface="Poppins Light" pitchFamily="2" charset="77"/>
                <a:cs typeface="Poppins Light" pitchFamily="2" charset="77"/>
              </a:rPr>
              <a:t>Stylised</a:t>
            </a:r>
            <a:r>
              <a:rPr lang="en-US" sz="2000" dirty="0">
                <a:solidFill>
                  <a:srgbClr val="1C1C1C"/>
                </a:solidFill>
                <a:latin typeface="Poppins Light" pitchFamily="2" charset="77"/>
                <a:cs typeface="Poppins Light" pitchFamily="2" charset="77"/>
              </a:rPr>
              <a:t> Plugins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0CAEA31-1683-E31C-6346-2D05661F2E37}"/>
              </a:ext>
            </a:extLst>
          </p:cNvPr>
          <p:cNvSpPr txBox="1">
            <a:spLocks/>
          </p:cNvSpPr>
          <p:nvPr/>
        </p:nvSpPr>
        <p:spPr>
          <a:xfrm>
            <a:off x="7573739" y="2395884"/>
            <a:ext cx="3292929" cy="669420"/>
          </a:xfrm>
          <a:prstGeom prst="rect">
            <a:avLst/>
          </a:prstGeom>
          <a:solidFill>
            <a:schemeClr val="bg2"/>
          </a:solidFill>
        </p:spPr>
        <p:txBody>
          <a:bodyPr vert="horz" lIns="180000" tIns="180000" rIns="180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chemeClr val="bg1">
                  <a:lumMod val="50000"/>
                </a:schemeClr>
              </a:buClr>
              <a:buSzPct val="65000"/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1C1C1C"/>
                </a:solidFill>
                <a:latin typeface="Poppins Light" pitchFamily="2" charset="77"/>
                <a:cs typeface="Poppins Light" pitchFamily="2" charset="77"/>
              </a:rPr>
              <a:t>Limited Plugin Use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341552-5D69-FD26-BF66-A99C43C7C8F5}"/>
              </a:ext>
            </a:extLst>
          </p:cNvPr>
          <p:cNvSpPr/>
          <p:nvPr/>
        </p:nvSpPr>
        <p:spPr>
          <a:xfrm>
            <a:off x="1123949" y="5199407"/>
            <a:ext cx="9944100" cy="179615"/>
          </a:xfrm>
          <a:prstGeom prst="rect">
            <a:avLst/>
          </a:prstGeom>
          <a:solidFill>
            <a:schemeClr val="bg1"/>
          </a:solidFill>
          <a:ln w="38100"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3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2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3.54167E-6 -0.00811 " pathEditMode="relative" rAng="0" ptsTypes="AA">
                                      <p:cBhvr>
                                        <p:cTn id="3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3.54167E-6 2.59259E-6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3.54167E-6 -0.06065 " pathEditMode="relative" rAng="0" ptsTypes="AA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3.54167E-6 -7.40741E-7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8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3.54167E-6 -0.01436 " pathEditMode="relative" rAng="0" ptsTypes="AA">
                                      <p:cBhvr>
                                        <p:cTn id="5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8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 -0.01366 " pathEditMode="relative" rAng="0" ptsTypes="AA">
                                      <p:cBhvr>
                                        <p:cTn id="5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50"/>
                            </p:stCondLst>
                            <p:childTnLst>
                              <p:par>
                                <p:cTn id="5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3" grpId="0" animBg="1"/>
      <p:bldP spid="3" grpId="1" animBg="1"/>
      <p:bldP spid="3" grpId="2" animBg="1"/>
      <p:bldP spid="3" grpId="3" animBg="1"/>
      <p:bldP spid="11" grpId="0" animBg="1"/>
      <p:bldP spid="11" grpId="1" animBg="1"/>
      <p:bldP spid="11" grpId="2" animBg="1"/>
      <p:bldP spid="12" grpId="0" animBg="1"/>
      <p:bldP spid="12" grpId="1" animBg="1"/>
      <p:bldP spid="14" grpId="0" animBg="1"/>
      <p:bldP spid="15" grpId="0" animBg="1"/>
      <p:bldP spid="16" grpId="0" animBg="1"/>
      <p:bldP spid="17" grpId="0" animBg="1"/>
      <p:bldP spid="18" grpId="0" animBg="1"/>
      <p:bldP spid="10" grpId="0" animBg="1"/>
      <p:bldP spid="10" grpId="1" animBg="1"/>
      <p:bldP spid="10" grpId="2" animBg="1"/>
      <p:bldP spid="10" grpId="3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5D082F-907E-25BF-BCFA-E8258AC40F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biLevel thresh="25000"/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8483740" y="-1"/>
            <a:ext cx="3708260" cy="63579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9273F0-B3EB-7678-FB5B-A2BC15602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What is SEO?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BA9E43-E9CE-2C75-01D0-626825DC8B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07057" y="6289979"/>
            <a:ext cx="318497" cy="31849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65B13F5-C94A-876D-86F0-5322F1DA542B}"/>
              </a:ext>
            </a:extLst>
          </p:cNvPr>
          <p:cNvSpPr txBox="1">
            <a:spLocks/>
          </p:cNvSpPr>
          <p:nvPr/>
        </p:nvSpPr>
        <p:spPr>
          <a:xfrm>
            <a:off x="1801402" y="1617770"/>
            <a:ext cx="8589196" cy="12143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spc="600" dirty="0">
                <a:solidFill>
                  <a:prstClr val="white"/>
                </a:solidFill>
                <a:latin typeface="Poppins Medium" pitchFamily="2" charset="77"/>
                <a:cs typeface="Poppins Medium" pitchFamily="2" charset="77"/>
              </a:rPr>
              <a:t>HOW THE WEBSITE OPTIMISATION WILL BENEFIT YOUR SEO?</a:t>
            </a:r>
            <a:endParaRPr kumimoji="0" lang="en-US" sz="20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Medium" pitchFamily="2" charset="77"/>
              <a:ea typeface="+mj-ea"/>
              <a:cs typeface="Poppins Medium" pitchFamily="2" charset="77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3B442C-AB90-690C-BC41-5665A9B20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7086" y="2605889"/>
            <a:ext cx="7097828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Clr>
                <a:schemeClr val="bg1"/>
              </a:buClr>
              <a:buSzPct val="65000"/>
              <a:buNone/>
            </a:pPr>
            <a:r>
              <a:rPr lang="en-US" sz="200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What SEO stands for?</a:t>
            </a:r>
          </a:p>
          <a:p>
            <a:pPr marL="0" indent="0" algn="ctr">
              <a:lnSpc>
                <a:spcPct val="150000"/>
              </a:lnSpc>
              <a:buClr>
                <a:schemeClr val="bg1"/>
              </a:buClr>
              <a:buSzPct val="65000"/>
              <a:buNone/>
            </a:pPr>
            <a:r>
              <a:rPr lang="en-US" sz="200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Is it expensive?</a:t>
            </a:r>
          </a:p>
          <a:p>
            <a:pPr marL="0" indent="0" algn="ctr">
              <a:lnSpc>
                <a:spcPct val="150000"/>
              </a:lnSpc>
              <a:buClr>
                <a:schemeClr val="bg1"/>
              </a:buClr>
              <a:buSzPct val="65000"/>
              <a:buNone/>
            </a:pPr>
            <a:r>
              <a:rPr lang="en-US" sz="200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How does it work?</a:t>
            </a:r>
          </a:p>
          <a:p>
            <a:pPr marL="0" indent="0" algn="ctr">
              <a:lnSpc>
                <a:spcPct val="150000"/>
              </a:lnSpc>
              <a:buClr>
                <a:schemeClr val="bg1"/>
              </a:buClr>
              <a:buSzPct val="65000"/>
              <a:buNone/>
            </a:pPr>
            <a:r>
              <a:rPr lang="en-US" sz="200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Do I need it?</a:t>
            </a:r>
          </a:p>
          <a:p>
            <a:pPr marL="0" indent="0" algn="ctr">
              <a:lnSpc>
                <a:spcPct val="150000"/>
              </a:lnSpc>
              <a:buClr>
                <a:schemeClr val="bg1"/>
              </a:buClr>
              <a:buSzPct val="65000"/>
              <a:buNone/>
            </a:pPr>
            <a:r>
              <a:rPr lang="en-US" sz="200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What happens if my website is not SEO ready? Can I do this later?</a:t>
            </a:r>
          </a:p>
        </p:txBody>
      </p:sp>
    </p:spTree>
    <p:extLst>
      <p:ext uri="{BB962C8B-B14F-4D97-AF65-F5344CB8AC3E}">
        <p14:creationId xmlns:p14="http://schemas.microsoft.com/office/powerpoint/2010/main" val="303592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59B44-CF77-F965-A585-95106211A4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0566" y="698643"/>
            <a:ext cx="6890536" cy="1818526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440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Any Questions?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AF9590D-7FCA-E6EF-E2DE-DC9FA434EF7E}"/>
              </a:ext>
            </a:extLst>
          </p:cNvPr>
          <p:cNvSpPr txBox="1">
            <a:spLocks/>
          </p:cNvSpPr>
          <p:nvPr/>
        </p:nvSpPr>
        <p:spPr>
          <a:xfrm>
            <a:off x="1020566" y="2863748"/>
            <a:ext cx="5328864" cy="484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Medium" pitchFamily="2" charset="77"/>
                <a:ea typeface="+mj-ea"/>
                <a:cs typeface="Poppins Medium" pitchFamily="2" charset="77"/>
              </a:rPr>
              <a:t>THANK YOU FOR</a:t>
            </a:r>
            <a:r>
              <a:rPr kumimoji="0" lang="en-US" sz="2000" b="0" i="0" u="none" strike="noStrike" kern="1200" cap="none" spc="60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Medium" pitchFamily="2" charset="77"/>
                <a:ea typeface="+mj-ea"/>
                <a:cs typeface="Poppins Medium" pitchFamily="2" charset="77"/>
              </a:rPr>
              <a:t> LISTENING</a:t>
            </a:r>
            <a:endParaRPr kumimoji="0" lang="en-US" sz="20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Medium" pitchFamily="2" charset="77"/>
              <a:ea typeface="+mj-ea"/>
              <a:cs typeface="Poppins Medium" pitchFamily="2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50F132-5087-56F5-05DE-26555771B78D}"/>
              </a:ext>
            </a:extLst>
          </p:cNvPr>
          <p:cNvSpPr/>
          <p:nvPr/>
        </p:nvSpPr>
        <p:spPr>
          <a:xfrm>
            <a:off x="1150706" y="3694453"/>
            <a:ext cx="97604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7CEA21-4098-72E4-182C-3C1341A056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706" y="5651502"/>
            <a:ext cx="636997" cy="63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90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5D082F-907E-25BF-BCFA-E8258AC40F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biLevel thresh="25000"/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8483740" y="-1"/>
            <a:ext cx="3708260" cy="63579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9273F0-B3EB-7678-FB5B-A2BC15602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330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Need Advice?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BA9E43-E9CE-2C75-01D0-626825DC8B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07057" y="6289979"/>
            <a:ext cx="318497" cy="31849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65B13F5-C94A-876D-86F0-5322F1DA542B}"/>
              </a:ext>
            </a:extLst>
          </p:cNvPr>
          <p:cNvSpPr txBox="1">
            <a:spLocks/>
          </p:cNvSpPr>
          <p:nvPr/>
        </p:nvSpPr>
        <p:spPr>
          <a:xfrm>
            <a:off x="1801402" y="2798870"/>
            <a:ext cx="8589196" cy="32971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Medium" pitchFamily="2" charset="77"/>
                <a:ea typeface="+mj-ea"/>
                <a:cs typeface="Poppins Medium" pitchFamily="2" charset="77"/>
              </a:rPr>
              <a:t>I’M STICKING AROUND FOR</a:t>
            </a:r>
            <a:r>
              <a:rPr kumimoji="0" lang="en-US" sz="2000" b="0" i="0" u="none" strike="noStrike" kern="1200" cap="none" spc="60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Medium" pitchFamily="2" charset="77"/>
                <a:ea typeface="+mj-ea"/>
                <a:cs typeface="Poppins Medium" pitchFamily="2" charset="77"/>
              </a:rPr>
              <a:t> A WHILE, IF YOU WOULD LIKE TO DISCUSS YOUR WEBSITE OR SEEK ADVICE.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spc="600" baseline="0" dirty="0">
              <a:solidFill>
                <a:prstClr val="white"/>
              </a:solidFill>
              <a:latin typeface="Poppins Medium" pitchFamily="2" charset="77"/>
              <a:cs typeface="Poppins Medium" pitchFamily="2" charset="77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60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Medium" pitchFamily="2" charset="77"/>
                <a:ea typeface="+mj-ea"/>
                <a:cs typeface="Poppins Medium" pitchFamily="2" charset="77"/>
              </a:rPr>
              <a:t>OR FEEL FREE TO GRAB A BUSINESS CARD FROM ME AND I HOPE TO HEAR FROM YOU IN THE FUTURE.</a:t>
            </a:r>
            <a:endParaRPr kumimoji="0" lang="en-US" sz="20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Medium" pitchFamily="2" charset="77"/>
              <a:ea typeface="+mj-ea"/>
              <a:cs typeface="Poppi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0928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EFC3EC-D1D3-0219-EA29-DA4FECA282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bg1">
                <a:tint val="45000"/>
                <a:satMod val="400000"/>
              </a:schemeClr>
            </a:duotone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195"/>
          <a:stretch/>
        </p:blipFill>
        <p:spPr>
          <a:xfrm rot="10800000">
            <a:off x="-1" y="4047682"/>
            <a:ext cx="3318553" cy="28103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BA9E43-E9CE-2C75-01D0-626825DC8B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2344" y="1314153"/>
            <a:ext cx="407307" cy="4073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9273F0-B3EB-7678-FB5B-A2BC15602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9682" y="1721460"/>
            <a:ext cx="6232635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About Identity Creative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DBCF4-9AC2-E694-E936-1759A40F6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6779" y="2887576"/>
            <a:ext cx="6258439" cy="256526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Clr>
                <a:schemeClr val="bg1"/>
              </a:buClr>
              <a:buSzPct val="65000"/>
              <a:buNone/>
            </a:pPr>
            <a:r>
              <a:rPr lang="en-US" sz="200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Identity Creative is a successful design agency working with a wide range of national and regional clients on a variety of projects across many sectors for over ten years.</a:t>
            </a:r>
          </a:p>
          <a:p>
            <a:pPr marL="0" indent="0" algn="ctr">
              <a:lnSpc>
                <a:spcPct val="100000"/>
              </a:lnSpc>
              <a:buClr>
                <a:schemeClr val="bg1"/>
              </a:buClr>
              <a:buSzPct val="65000"/>
              <a:buNone/>
            </a:pPr>
            <a:r>
              <a:rPr lang="en-US" sz="200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We have vast experience in producing the highest quality printed and digital marketing collateral and </a:t>
            </a:r>
            <a:r>
              <a:rPr lang="en-US" sz="2000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websites.</a:t>
            </a:r>
          </a:p>
        </p:txBody>
      </p:sp>
    </p:spTree>
    <p:extLst>
      <p:ext uri="{BB962C8B-B14F-4D97-AF65-F5344CB8AC3E}">
        <p14:creationId xmlns:p14="http://schemas.microsoft.com/office/powerpoint/2010/main" val="327802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273F0-B3EB-7678-FB5B-A2BC15602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706" y="500062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Things to discuss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DBCF4-9AC2-E694-E936-1759A40F6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0706" y="1825625"/>
            <a:ext cx="7340029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bg1"/>
              </a:buClr>
              <a:buSzPct val="65000"/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Comparing 2 sample websites</a:t>
            </a:r>
          </a:p>
          <a:p>
            <a:pPr>
              <a:lnSpc>
                <a:spcPct val="150000"/>
              </a:lnSpc>
              <a:buClr>
                <a:schemeClr val="bg1"/>
              </a:buClr>
              <a:buSzPct val="65000"/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How important is website </a:t>
            </a:r>
            <a:r>
              <a:rPr lang="en-US" sz="2000" dirty="0" err="1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optimisation</a:t>
            </a:r>
            <a:r>
              <a:rPr lang="en-US" sz="200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?</a:t>
            </a:r>
          </a:p>
          <a:p>
            <a:pPr>
              <a:lnSpc>
                <a:spcPct val="150000"/>
              </a:lnSpc>
              <a:buClr>
                <a:schemeClr val="bg1"/>
              </a:buClr>
              <a:buSzPct val="65000"/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Why </a:t>
            </a:r>
            <a:r>
              <a:rPr lang="en-US" sz="2000" dirty="0" err="1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optimise</a:t>
            </a:r>
            <a:r>
              <a:rPr lang="en-US" sz="200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? Will visitors notice the difference?</a:t>
            </a:r>
          </a:p>
          <a:p>
            <a:pPr>
              <a:lnSpc>
                <a:spcPct val="150000"/>
              </a:lnSpc>
              <a:buClr>
                <a:schemeClr val="bg1"/>
              </a:buClr>
              <a:buSzPct val="65000"/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What to </a:t>
            </a:r>
            <a:r>
              <a:rPr lang="en-US" sz="2000" dirty="0" err="1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optimise</a:t>
            </a:r>
            <a:r>
              <a:rPr lang="en-US" sz="200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 and how?</a:t>
            </a:r>
          </a:p>
          <a:p>
            <a:pPr>
              <a:lnSpc>
                <a:spcPct val="150000"/>
              </a:lnSpc>
              <a:buClr>
                <a:schemeClr val="bg1"/>
              </a:buClr>
              <a:buSzPct val="65000"/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Design vs page speed</a:t>
            </a:r>
          </a:p>
          <a:p>
            <a:pPr>
              <a:lnSpc>
                <a:spcPct val="150000"/>
              </a:lnSpc>
              <a:buClr>
                <a:schemeClr val="bg1"/>
              </a:buClr>
              <a:buSzPct val="65000"/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What is SEO and how the website </a:t>
            </a:r>
            <a:r>
              <a:rPr lang="en-US" sz="2000" dirty="0" err="1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optimisation</a:t>
            </a:r>
            <a:r>
              <a:rPr lang="en-US" sz="200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 will benefit your SEO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BA9E43-E9CE-2C75-01D0-626825DC8B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7057" y="6289979"/>
            <a:ext cx="318497" cy="3184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0C1B37-1FDE-A7CC-ADC6-D5588A52303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biLevel thresh="25000"/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8483740" y="-1"/>
            <a:ext cx="3708260" cy="635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8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5B856E5-8410-0047-26FA-5C45FB383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002" y="1083724"/>
            <a:ext cx="6910798" cy="2783682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1C1C1C"/>
                </a:solidFill>
                <a:latin typeface="Poppins Light" pitchFamily="2" charset="77"/>
                <a:cs typeface="Poppins Light" pitchFamily="2" charset="77"/>
              </a:rPr>
              <a:t>70% of Website User are on Mobile Devices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5CE9A7-639A-5A61-A664-B5F59501DD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7056" y="6289978"/>
            <a:ext cx="318498" cy="31849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6DEBED5-A7F5-019B-455C-518CE04FDD52}"/>
              </a:ext>
            </a:extLst>
          </p:cNvPr>
          <p:cNvSpPr txBox="1">
            <a:spLocks/>
          </p:cNvSpPr>
          <p:nvPr/>
        </p:nvSpPr>
        <p:spPr>
          <a:xfrm>
            <a:off x="1014002" y="1083724"/>
            <a:ext cx="8589196" cy="484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000" spc="600" dirty="0">
                <a:solidFill>
                  <a:schemeClr val="bg1">
                    <a:lumMod val="50000"/>
                  </a:schemeClr>
                </a:solidFill>
                <a:latin typeface="Poppins Medium" pitchFamily="2" charset="77"/>
                <a:cs typeface="Poppins Medium" pitchFamily="2" charset="77"/>
              </a:rPr>
              <a:t>DID YOU KNOW?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E21D8D-7B4E-4021-8CF7-456404776A0C}"/>
              </a:ext>
            </a:extLst>
          </p:cNvPr>
          <p:cNvSpPr/>
          <p:nvPr/>
        </p:nvSpPr>
        <p:spPr>
          <a:xfrm>
            <a:off x="1163406" y="3611881"/>
            <a:ext cx="976045" cy="45719"/>
          </a:xfrm>
          <a:prstGeom prst="rect">
            <a:avLst/>
          </a:prstGeom>
          <a:solidFill>
            <a:srgbClr val="1C1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DAE529-1B53-9CE6-57E8-6B96D40402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2046" y="1812261"/>
            <a:ext cx="3386548" cy="463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03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5B856E5-8410-0047-26FA-5C45FB383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1C1C1C"/>
                </a:solidFill>
                <a:latin typeface="Poppins Light" pitchFamily="2" charset="77"/>
                <a:cs typeface="Poppins Light" pitchFamily="2" charset="77"/>
              </a:rPr>
              <a:t>Things to ask yourself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822BBE5-B7B3-51ED-CD5B-C91DAE50D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4537" y="2824518"/>
            <a:ext cx="3123343" cy="103275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Clr>
                <a:schemeClr val="bg1">
                  <a:lumMod val="50000"/>
                </a:schemeClr>
              </a:buClr>
              <a:buSzPct val="65000"/>
              <a:buNone/>
            </a:pPr>
            <a:r>
              <a:rPr lang="en-US" sz="2000" dirty="0">
                <a:solidFill>
                  <a:srgbClr val="1C1C1C"/>
                </a:solidFill>
                <a:latin typeface="Poppins Light" pitchFamily="2" charset="77"/>
                <a:cs typeface="Poppins Light" pitchFamily="2" charset="77"/>
              </a:rPr>
              <a:t>Have you got a website?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5CE9A7-639A-5A61-A664-B5F59501DD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7056" y="6289978"/>
            <a:ext cx="318498" cy="3184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366CB6-43C9-880F-7EEF-F3B87F8A44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4013" y="2779577"/>
            <a:ext cx="3982520" cy="4116951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3572B62-676F-5855-5D87-B791B0513F47}"/>
              </a:ext>
            </a:extLst>
          </p:cNvPr>
          <p:cNvSpPr txBox="1">
            <a:spLocks/>
          </p:cNvSpPr>
          <p:nvPr/>
        </p:nvSpPr>
        <p:spPr>
          <a:xfrm>
            <a:off x="993489" y="4205036"/>
            <a:ext cx="3123343" cy="1171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chemeClr val="bg1">
                  <a:lumMod val="50000"/>
                </a:schemeClr>
              </a:buClr>
              <a:buSzPct val="65000"/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1C1C1C"/>
                </a:solidFill>
                <a:latin typeface="Poppins Light" pitchFamily="2" charset="77"/>
                <a:cs typeface="Poppins Light" pitchFamily="2" charset="77"/>
              </a:rPr>
              <a:t>Is this important to your and your business?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EAD410-11F7-42D0-044D-E068E4799CA3}"/>
              </a:ext>
            </a:extLst>
          </p:cNvPr>
          <p:cNvSpPr txBox="1">
            <a:spLocks/>
          </p:cNvSpPr>
          <p:nvPr/>
        </p:nvSpPr>
        <p:spPr>
          <a:xfrm>
            <a:off x="7734122" y="2824518"/>
            <a:ext cx="2675133" cy="1566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chemeClr val="bg1">
                  <a:lumMod val="50000"/>
                </a:schemeClr>
              </a:buClr>
              <a:buSzPct val="65000"/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1C1C1C"/>
                </a:solidFill>
                <a:latin typeface="Poppins Light" pitchFamily="2" charset="77"/>
                <a:cs typeface="Poppins Light" pitchFamily="2" charset="77"/>
              </a:rPr>
              <a:t>Is your website mobile friendly?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364504F-3149-6175-34EE-17389096157F}"/>
              </a:ext>
            </a:extLst>
          </p:cNvPr>
          <p:cNvSpPr txBox="1">
            <a:spLocks/>
          </p:cNvSpPr>
          <p:nvPr/>
        </p:nvSpPr>
        <p:spPr>
          <a:xfrm>
            <a:off x="8345077" y="4228263"/>
            <a:ext cx="2853434" cy="1255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chemeClr val="bg1">
                  <a:lumMod val="50000"/>
                </a:schemeClr>
              </a:buClr>
              <a:buSzPct val="65000"/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1C1C1C"/>
                </a:solidFill>
                <a:latin typeface="Poppins Light" pitchFamily="2" charset="77"/>
                <a:cs typeface="Poppins Light" pitchFamily="2" charset="77"/>
              </a:rPr>
              <a:t>When you Google your business do you come up?</a:t>
            </a:r>
          </a:p>
          <a:p>
            <a:pPr marL="0" indent="0" algn="ctr">
              <a:lnSpc>
                <a:spcPct val="100000"/>
              </a:lnSpc>
              <a:buClr>
                <a:schemeClr val="bg1">
                  <a:lumMod val="50000"/>
                </a:schemeClr>
              </a:buClr>
              <a:buSzPct val="65000"/>
              <a:buFont typeface="Arial" panose="020B0604020202020204" pitchFamily="34" charset="0"/>
              <a:buNone/>
            </a:pPr>
            <a:endParaRPr lang="en-US" sz="2000" dirty="0">
              <a:solidFill>
                <a:srgbClr val="1C1C1C"/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6DEBED5-A7F5-019B-455C-518CE04FDD52}"/>
              </a:ext>
            </a:extLst>
          </p:cNvPr>
          <p:cNvSpPr txBox="1">
            <a:spLocks/>
          </p:cNvSpPr>
          <p:nvPr/>
        </p:nvSpPr>
        <p:spPr>
          <a:xfrm>
            <a:off x="1801402" y="1617771"/>
            <a:ext cx="8589196" cy="484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spc="600" dirty="0">
                <a:solidFill>
                  <a:schemeClr val="bg1">
                    <a:lumMod val="50000"/>
                  </a:schemeClr>
                </a:solidFill>
                <a:latin typeface="Poppins Medium" pitchFamily="2" charset="77"/>
                <a:cs typeface="Poppins Medium" pitchFamily="2" charset="77"/>
              </a:rPr>
              <a:t>LET’S LOOK AT SOME EXAMPLES &amp; COMPARE</a:t>
            </a:r>
          </a:p>
        </p:txBody>
      </p:sp>
    </p:spTree>
    <p:extLst>
      <p:ext uri="{BB962C8B-B14F-4D97-AF65-F5344CB8AC3E}">
        <p14:creationId xmlns:p14="http://schemas.microsoft.com/office/powerpoint/2010/main" val="387412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10" grpId="0"/>
      <p:bldP spid="11" grpId="0"/>
      <p:bldP spid="12" grpId="0"/>
      <p:bldP spid="1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1330200-58BD-C5BA-EFD1-1FC6AADF51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7278" y="2483511"/>
            <a:ext cx="3686513" cy="111271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E68EB8-362D-7F81-98B8-CD41C03A65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6932" y="0"/>
            <a:ext cx="8936564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EF7D71D-1A6D-D930-6EF7-0F74726DC3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2577" y="2501439"/>
            <a:ext cx="3686513" cy="111271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B3B2C9-5D25-7523-5967-AC25624CE2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0579" y="0"/>
            <a:ext cx="5091953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5B856E5-8410-0047-26FA-5C45FB383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1C1C1C"/>
                </a:solidFill>
                <a:latin typeface="Poppins Light" pitchFamily="2" charset="77"/>
                <a:cs typeface="Poppins Light" pitchFamily="2" charset="77"/>
              </a:rPr>
              <a:t>Comparing 2 sample websites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5CE9A7-639A-5A61-A664-B5F59501DD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7056" y="6289978"/>
            <a:ext cx="318498" cy="31849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6DEBED5-A7F5-019B-455C-518CE04FDD52}"/>
              </a:ext>
            </a:extLst>
          </p:cNvPr>
          <p:cNvSpPr txBox="1">
            <a:spLocks/>
          </p:cNvSpPr>
          <p:nvPr/>
        </p:nvSpPr>
        <p:spPr>
          <a:xfrm>
            <a:off x="1801402" y="1617771"/>
            <a:ext cx="8589196" cy="484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spc="600" dirty="0">
                <a:solidFill>
                  <a:schemeClr val="bg1">
                    <a:lumMod val="50000"/>
                  </a:schemeClr>
                </a:solidFill>
                <a:latin typeface="Poppins Medium" pitchFamily="2" charset="77"/>
                <a:cs typeface="Poppins Medium" pitchFamily="2" charset="77"/>
              </a:rPr>
              <a:t>HERE IS ONE WE MADE EARLIER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C10DC48-6357-17C9-45BF-5D802C445174}"/>
              </a:ext>
            </a:extLst>
          </p:cNvPr>
          <p:cNvSpPr txBox="1">
            <a:spLocks/>
          </p:cNvSpPr>
          <p:nvPr/>
        </p:nvSpPr>
        <p:spPr>
          <a:xfrm>
            <a:off x="1152058" y="5957641"/>
            <a:ext cx="4636952" cy="6508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800" spc="600" dirty="0">
                <a:solidFill>
                  <a:schemeClr val="bg1">
                    <a:lumMod val="50000"/>
                  </a:schemeClr>
                </a:solidFill>
                <a:latin typeface="Poppins Medium" pitchFamily="2" charset="77"/>
                <a:cs typeface="Poppins Medium" pitchFamily="2" charset="77"/>
              </a:rPr>
              <a:t>OPTIMISED VERSION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5E5C992-8A0F-5AE4-316E-0B519658D387}"/>
              </a:ext>
            </a:extLst>
          </p:cNvPr>
          <p:cNvSpPr txBox="1">
            <a:spLocks/>
          </p:cNvSpPr>
          <p:nvPr/>
        </p:nvSpPr>
        <p:spPr>
          <a:xfrm>
            <a:off x="6402992" y="5957641"/>
            <a:ext cx="4636952" cy="6508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800" spc="600" dirty="0">
                <a:solidFill>
                  <a:schemeClr val="bg1">
                    <a:lumMod val="50000"/>
                  </a:schemeClr>
                </a:solidFill>
                <a:latin typeface="Poppins Medium" pitchFamily="2" charset="77"/>
                <a:cs typeface="Poppins Medium" pitchFamily="2" charset="77"/>
              </a:rPr>
              <a:t>NON OPTIMISED VERSION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8E4D3CD-36DB-4125-9E06-C3E716629A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8494" y="287475"/>
            <a:ext cx="771578" cy="65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92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00093 L 4.58333E-6 -1.31482 " pathEditMode="relative" rAng="0" ptsTypes="AA">
                                      <p:cBhvr>
                                        <p:cTn id="25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6569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00093 L 2.70833E-6 -1.31482 " pathEditMode="relative" rAng="0" ptsTypes="AA">
                                      <p:cBhvr>
                                        <p:cTn id="27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6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273F0-B3EB-7678-FB5B-A2BC15602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Let’s look at these on phone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BA9E43-E9CE-2C75-01D0-626825DC8B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7057" y="6289979"/>
            <a:ext cx="318497" cy="31849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65B13F5-C94A-876D-86F0-5322F1DA542B}"/>
              </a:ext>
            </a:extLst>
          </p:cNvPr>
          <p:cNvSpPr txBox="1">
            <a:spLocks/>
          </p:cNvSpPr>
          <p:nvPr/>
        </p:nvSpPr>
        <p:spPr>
          <a:xfrm>
            <a:off x="1801402" y="1617770"/>
            <a:ext cx="8589196" cy="11925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Medium" pitchFamily="2" charset="77"/>
                <a:ea typeface="+mj-ea"/>
                <a:cs typeface="Poppins Medium" pitchFamily="2" charset="77"/>
              </a:rPr>
              <a:t>PLEASE PULL</a:t>
            </a:r>
            <a:r>
              <a:rPr kumimoji="0" lang="en-US" sz="2000" b="0" i="0" u="none" strike="noStrike" kern="1200" cap="none" spc="60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Medium" pitchFamily="2" charset="77"/>
                <a:ea typeface="+mj-ea"/>
                <a:cs typeface="Poppins Medium" pitchFamily="2" charset="77"/>
              </a:rPr>
              <a:t> OUT YOUR PHONES AND SCAN THE QR CODES IN FRONT OF YOU</a:t>
            </a:r>
            <a:endParaRPr kumimoji="0" lang="en-US" sz="20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Medium" pitchFamily="2" charset="77"/>
              <a:ea typeface="+mj-ea"/>
              <a:cs typeface="Poppins Medium" pitchFamily="2" charset="77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3874618-065F-0FA7-4041-1F959213FFF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alphaModFix amt="35000"/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195"/>
          <a:stretch/>
        </p:blipFill>
        <p:spPr>
          <a:xfrm rot="10800000">
            <a:off x="-1" y="4047682"/>
            <a:ext cx="3318553" cy="281031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5F39556-8775-006F-B9AC-8A15AA3B7275}"/>
              </a:ext>
            </a:extLst>
          </p:cNvPr>
          <p:cNvSpPr txBox="1">
            <a:spLocks/>
          </p:cNvSpPr>
          <p:nvPr/>
        </p:nvSpPr>
        <p:spPr>
          <a:xfrm>
            <a:off x="1152058" y="5294777"/>
            <a:ext cx="4636952" cy="6508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800" spc="600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OPTIMISED VERSION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4F36E14-4CFC-BAB0-0272-42D68634F15F}"/>
              </a:ext>
            </a:extLst>
          </p:cNvPr>
          <p:cNvSpPr txBox="1">
            <a:spLocks/>
          </p:cNvSpPr>
          <p:nvPr/>
        </p:nvSpPr>
        <p:spPr>
          <a:xfrm>
            <a:off x="6402992" y="5294777"/>
            <a:ext cx="4636952" cy="6508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800" spc="600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NON OPTIMISED VERSION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3293FC-7C7D-CF18-705D-2B789D2831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6584" y="2754125"/>
            <a:ext cx="2247900" cy="2247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6D5D5A-2902-FD26-39AE-5645AF8B5C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7518" y="2754125"/>
            <a:ext cx="22479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22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725912A-68B0-DB73-1B1C-91E4C2AF04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7678" y="2421822"/>
            <a:ext cx="1540915" cy="465552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D00099-9CDD-25D5-8134-8F9D9FFA9B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1630" y="2421824"/>
            <a:ext cx="1540916" cy="303441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C69DE11-9FD1-AF39-C6D8-14B5614EC902}"/>
              </a:ext>
            </a:extLst>
          </p:cNvPr>
          <p:cNvSpPr/>
          <p:nvPr/>
        </p:nvSpPr>
        <p:spPr>
          <a:xfrm>
            <a:off x="0" y="-68094"/>
            <a:ext cx="12295762" cy="1342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946C3A-E9C7-C915-5D5E-A991ED8967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43"/>
          <a:stretch/>
        </p:blipFill>
        <p:spPr>
          <a:xfrm>
            <a:off x="5904688" y="749623"/>
            <a:ext cx="7579611" cy="63836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F789CC-18E4-827F-8355-E9737EC73FB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17184" y="749623"/>
            <a:ext cx="6569122" cy="638362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5B856E5-8410-0047-26FA-5C45FB383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1C1C1C"/>
                </a:solidFill>
                <a:latin typeface="Poppins Light" pitchFamily="2" charset="77"/>
                <a:cs typeface="Poppins Light" pitchFamily="2" charset="77"/>
              </a:rPr>
              <a:t>Comparing 2 sample websites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5CE9A7-639A-5A61-A664-B5F59501DDE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7056" y="6289978"/>
            <a:ext cx="318498" cy="31849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6DEBED5-A7F5-019B-455C-518CE04FDD52}"/>
              </a:ext>
            </a:extLst>
          </p:cNvPr>
          <p:cNvSpPr txBox="1">
            <a:spLocks/>
          </p:cNvSpPr>
          <p:nvPr/>
        </p:nvSpPr>
        <p:spPr>
          <a:xfrm>
            <a:off x="1801402" y="1617771"/>
            <a:ext cx="8589196" cy="484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spc="600" dirty="0">
                <a:solidFill>
                  <a:schemeClr val="bg1">
                    <a:lumMod val="50000"/>
                  </a:schemeClr>
                </a:solidFill>
                <a:latin typeface="Poppins Medium" pitchFamily="2" charset="77"/>
                <a:cs typeface="Poppins Medium" pitchFamily="2" charset="77"/>
              </a:rPr>
              <a:t>HERE IS ONE WE MADE EARLIER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C10DC48-6357-17C9-45BF-5D802C445174}"/>
              </a:ext>
            </a:extLst>
          </p:cNvPr>
          <p:cNvSpPr txBox="1">
            <a:spLocks/>
          </p:cNvSpPr>
          <p:nvPr/>
        </p:nvSpPr>
        <p:spPr>
          <a:xfrm>
            <a:off x="1152058" y="5957641"/>
            <a:ext cx="4636952" cy="6508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800" spc="600" dirty="0">
                <a:solidFill>
                  <a:schemeClr val="bg1">
                    <a:lumMod val="50000"/>
                  </a:schemeClr>
                </a:solidFill>
                <a:latin typeface="Poppins Medium" pitchFamily="2" charset="77"/>
                <a:cs typeface="Poppins Medium" pitchFamily="2" charset="77"/>
              </a:rPr>
              <a:t>OPTIMISED VERSION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5E5C992-8A0F-5AE4-316E-0B519658D387}"/>
              </a:ext>
            </a:extLst>
          </p:cNvPr>
          <p:cNvSpPr txBox="1">
            <a:spLocks/>
          </p:cNvSpPr>
          <p:nvPr/>
        </p:nvSpPr>
        <p:spPr>
          <a:xfrm>
            <a:off x="6402992" y="5957641"/>
            <a:ext cx="4636952" cy="6508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800" spc="600" dirty="0">
                <a:solidFill>
                  <a:schemeClr val="bg1">
                    <a:lumMod val="50000"/>
                  </a:schemeClr>
                </a:solidFill>
                <a:latin typeface="Poppins Medium" pitchFamily="2" charset="77"/>
                <a:cs typeface="Poppins Medium" pitchFamily="2" charset="77"/>
              </a:rPr>
              <a:t>NON OPTIMISED VERSION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936675-838E-A0AE-C11E-6CE9FD0DE91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1999" y="217625"/>
            <a:ext cx="368120" cy="68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56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7.40741E-7 L -4.375E-6 -3.9706 " pathEditMode="relative" rAng="0" ptsTypes="AA">
                                      <p:cBhvr>
                                        <p:cTn id="25" dur="2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854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-2.08333E-7 -6.31898 " pathEditMode="relative" rAng="0" ptsTypes="AA">
                                      <p:cBhvr>
                                        <p:cTn id="27" dur="3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67B339D-70BF-4B57-DB73-53D0F4D54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775" y="500062"/>
            <a:ext cx="6274281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1C1C1C"/>
                </a:solidFill>
                <a:latin typeface="Poppins Light" pitchFamily="2" charset="77"/>
                <a:cs typeface="Poppins Light" pitchFamily="2" charset="77"/>
              </a:rPr>
              <a:t>How important is website </a:t>
            </a:r>
            <a:r>
              <a:rPr lang="en-US" sz="3600" dirty="0" err="1">
                <a:solidFill>
                  <a:srgbClr val="1C1C1C"/>
                </a:solidFill>
                <a:latin typeface="Poppins Light" pitchFamily="2" charset="77"/>
                <a:cs typeface="Poppins Light" pitchFamily="2" charset="77"/>
              </a:rPr>
              <a:t>optimisation</a:t>
            </a:r>
            <a:r>
              <a:rPr lang="en-US" sz="3600" dirty="0">
                <a:solidFill>
                  <a:srgbClr val="1C1C1C"/>
                </a:solidFill>
                <a:latin typeface="Poppins Light" pitchFamily="2" charset="77"/>
                <a:cs typeface="Poppins Light" pitchFamily="2" charset="77"/>
              </a:rPr>
              <a:t>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B598A0F-DE27-0067-0B70-1A02797FE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775" y="2097889"/>
            <a:ext cx="5606461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Clr>
                <a:srgbClr val="1C1C1C"/>
              </a:buClr>
              <a:buSzPct val="65000"/>
              <a:buFont typeface="Wingdings" pitchFamily="2" charset="2"/>
              <a:buChar char="§"/>
            </a:pPr>
            <a:r>
              <a:rPr lang="en-US" sz="2000" dirty="0">
                <a:solidFill>
                  <a:srgbClr val="1C1C1C"/>
                </a:solidFill>
                <a:latin typeface="Poppins Light" pitchFamily="2" charset="77"/>
                <a:cs typeface="Poppins Light" pitchFamily="2" charset="77"/>
              </a:rPr>
              <a:t>How does an optimized website help you get more traffic/sales?</a:t>
            </a:r>
          </a:p>
          <a:p>
            <a:pPr>
              <a:lnSpc>
                <a:spcPct val="150000"/>
              </a:lnSpc>
              <a:buClr>
                <a:srgbClr val="1C1C1C"/>
              </a:buClr>
              <a:buSzPct val="65000"/>
              <a:buFont typeface="Wingdings" pitchFamily="2" charset="2"/>
              <a:buChar char="§"/>
            </a:pPr>
            <a:r>
              <a:rPr lang="en-US" sz="2000" dirty="0">
                <a:solidFill>
                  <a:srgbClr val="1C1C1C"/>
                </a:solidFill>
                <a:latin typeface="Poppins Light" pitchFamily="2" charset="77"/>
                <a:cs typeface="Poppins Light" pitchFamily="2" charset="77"/>
              </a:rPr>
              <a:t>Why invest money on a good server?</a:t>
            </a:r>
          </a:p>
          <a:p>
            <a:pPr>
              <a:lnSpc>
                <a:spcPct val="150000"/>
              </a:lnSpc>
              <a:buClr>
                <a:srgbClr val="1C1C1C"/>
              </a:buClr>
              <a:buSzPct val="65000"/>
              <a:buFont typeface="Wingdings" pitchFamily="2" charset="2"/>
              <a:buChar char="§"/>
            </a:pPr>
            <a:r>
              <a:rPr lang="en-US" sz="2000" dirty="0">
                <a:solidFill>
                  <a:srgbClr val="1C1C1C"/>
                </a:solidFill>
                <a:latin typeface="Poppins Light" pitchFamily="2" charset="77"/>
                <a:cs typeface="Poppins Light" pitchFamily="2" charset="77"/>
              </a:rPr>
              <a:t>Website theme and elements, do they affect my website?</a:t>
            </a:r>
          </a:p>
          <a:p>
            <a:pPr>
              <a:lnSpc>
                <a:spcPct val="150000"/>
              </a:lnSpc>
              <a:buClr>
                <a:srgbClr val="1C1C1C"/>
              </a:buClr>
              <a:buSzPct val="65000"/>
              <a:buFont typeface="Wingdings" pitchFamily="2" charset="2"/>
              <a:buChar char="§"/>
            </a:pPr>
            <a:r>
              <a:rPr lang="en-US" sz="2000" dirty="0">
                <a:solidFill>
                  <a:srgbClr val="1C1C1C"/>
                </a:solidFill>
                <a:latin typeface="Poppins Light" pitchFamily="2" charset="77"/>
                <a:cs typeface="Poppins Light" pitchFamily="2" charset="77"/>
              </a:rPr>
              <a:t>I don’t like using my phone to browse on the website, do I still need to optimize it?</a:t>
            </a:r>
          </a:p>
          <a:p>
            <a:pPr>
              <a:lnSpc>
                <a:spcPct val="150000"/>
              </a:lnSpc>
              <a:buClr>
                <a:srgbClr val="1C1C1C"/>
              </a:buClr>
              <a:buSzPct val="65000"/>
              <a:buFont typeface="Wingdings" pitchFamily="2" charset="2"/>
              <a:buChar char="§"/>
            </a:pPr>
            <a:r>
              <a:rPr lang="en-US" sz="2000" dirty="0">
                <a:solidFill>
                  <a:srgbClr val="1C1C1C"/>
                </a:solidFill>
                <a:latin typeface="Poppins Light" pitchFamily="2" charset="77"/>
                <a:cs typeface="Poppins Light" pitchFamily="2" charset="77"/>
              </a:rPr>
              <a:t>It looks great on my phone, that means I don’t need mobile optimization, right?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D39779-7AB5-0E3A-4C2F-3FAFC46CCD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7056" y="6289978"/>
            <a:ext cx="318498" cy="3184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9EEBAA-F533-565C-B556-4FD9585244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3525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1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1798</TotalTime>
  <Words>502</Words>
  <Application>Microsoft Macintosh PowerPoint</Application>
  <PresentationFormat>Widescreen</PresentationFormat>
  <Paragraphs>104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Poppins Light</vt:lpstr>
      <vt:lpstr>Poppins Medium</vt:lpstr>
      <vt:lpstr>Wingdings</vt:lpstr>
      <vt:lpstr>Office Theme</vt:lpstr>
      <vt:lpstr>The Importance of Website Optimisation</vt:lpstr>
      <vt:lpstr>About Identity Creative</vt:lpstr>
      <vt:lpstr>Things to discuss today</vt:lpstr>
      <vt:lpstr>70% of Website User are on Mobile Devices</vt:lpstr>
      <vt:lpstr>Things to ask yourself</vt:lpstr>
      <vt:lpstr>Comparing 2 sample websites</vt:lpstr>
      <vt:lpstr>Let’s look at these on phone</vt:lpstr>
      <vt:lpstr>Comparing 2 sample websites</vt:lpstr>
      <vt:lpstr>How important is website optimisation?</vt:lpstr>
      <vt:lpstr>Why optimise?</vt:lpstr>
      <vt:lpstr>What to optimise and how?</vt:lpstr>
      <vt:lpstr>What to optimise and how?</vt:lpstr>
      <vt:lpstr>Design vs Page Speed</vt:lpstr>
      <vt:lpstr>What is SEO?</vt:lpstr>
      <vt:lpstr>Any Questions?</vt:lpstr>
      <vt:lpstr>Need Advice?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importance of website optimisation</dc:title>
  <dc:creator>Identity Creative Software</dc:creator>
  <cp:lastModifiedBy>thanos</cp:lastModifiedBy>
  <cp:revision>24</cp:revision>
  <dcterms:created xsi:type="dcterms:W3CDTF">2022-10-17T09:05:53Z</dcterms:created>
  <dcterms:modified xsi:type="dcterms:W3CDTF">2022-12-07T11:58:30Z</dcterms:modified>
</cp:coreProperties>
</file>